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Noto Sans T Chinese" charset="1" panose="020B0500000000000000"/>
      <p:regular r:id="rId20"/>
    </p:embeddedFont>
    <p:embeddedFont>
      <p:font typeface="Noto Sans T Chinese Bold" charset="1" panose="020B0800000000000000"/>
      <p:regular r:id="rId21"/>
    </p:embeddedFont>
    <p:embeddedFont>
      <p:font typeface="Arimo Bold" charset="1" panose="020B0704020202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6243439"/>
          </a:xfrm>
          <a:prstGeom prst="rect">
            <a:avLst/>
          </a:prstGeom>
          <a:solidFill>
            <a:srgbClr val="F1F1F1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2089143" y="2583725"/>
            <a:ext cx="4376118" cy="910735"/>
            <a:chOff x="0" y="0"/>
            <a:chExt cx="5834825" cy="1214314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834825" cy="1214314"/>
              <a:chOff x="0" y="0"/>
              <a:chExt cx="5359237" cy="1115337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5360507" cy="1115337"/>
              </a:xfrm>
              <a:custGeom>
                <a:avLst/>
                <a:gdLst/>
                <a:ahLst/>
                <a:cxnLst/>
                <a:rect r="r" b="b" t="t" l="l"/>
                <a:pathLst>
                  <a:path h="1115337" w="5360507">
                    <a:moveTo>
                      <a:pt x="4806787" y="1115337"/>
                    </a:moveTo>
                    <a:lnTo>
                      <a:pt x="553720" y="1115337"/>
                    </a:lnTo>
                    <a:cubicBezTo>
                      <a:pt x="247650" y="1115337"/>
                      <a:pt x="0" y="865636"/>
                      <a:pt x="0" y="558310"/>
                    </a:cubicBezTo>
                    <a:cubicBezTo>
                      <a:pt x="0" y="249703"/>
                      <a:pt x="247650" y="0"/>
                      <a:pt x="553720" y="0"/>
                    </a:cubicBezTo>
                    <a:lnTo>
                      <a:pt x="4806787" y="0"/>
                    </a:lnTo>
                    <a:cubicBezTo>
                      <a:pt x="5112857" y="0"/>
                      <a:pt x="5360507" y="249703"/>
                      <a:pt x="5360507" y="558310"/>
                    </a:cubicBezTo>
                    <a:cubicBezTo>
                      <a:pt x="5359237" y="865636"/>
                      <a:pt x="5111587" y="1115337"/>
                      <a:pt x="4806787" y="1115337"/>
                    </a:cubicBezTo>
                    <a:close/>
                  </a:path>
                </a:pathLst>
              </a:custGeom>
              <a:solidFill>
                <a:srgbClr val="FA643F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536214" y="235726"/>
              <a:ext cx="4762396" cy="6761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3"/>
                </a:lnSpc>
              </a:pPr>
              <a:r>
                <a:rPr lang="en-US" sz="3002">
                  <a:solidFill>
                    <a:srgbClr val="FFFFFF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數據協作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66090" y="7628372"/>
            <a:ext cx="6199171" cy="796174"/>
            <a:chOff x="0" y="0"/>
            <a:chExt cx="8265562" cy="106156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407515"/>
              <a:ext cx="8265562" cy="654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指導老師:王啟樺</a:t>
              </a:r>
            </a:p>
          </p:txBody>
        </p:sp>
        <p:sp>
          <p:nvSpPr>
            <p:cNvPr name="AutoShape 9" id="9"/>
            <p:cNvSpPr/>
            <p:nvPr/>
          </p:nvSpPr>
          <p:spPr>
            <a:xfrm>
              <a:off x="0" y="12700"/>
              <a:ext cx="8265562" cy="0"/>
            </a:xfrm>
            <a:prstGeom prst="line">
              <a:avLst/>
            </a:prstGeom>
            <a:ln cap="flat" w="25400">
              <a:solidFill>
                <a:srgbClr val="FA643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1822739" y="1992684"/>
            <a:ext cx="9797118" cy="2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99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GOOGLE DATA CLEAN ROOMS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22739" y="1262926"/>
            <a:ext cx="567361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2499">
                <a:solidFill>
                  <a:srgbClr val="FA643F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01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822739" y="7628372"/>
            <a:ext cx="6199171" cy="1278089"/>
            <a:chOff x="0" y="0"/>
            <a:chExt cx="8265562" cy="1704119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219825"/>
              <a:ext cx="8265562" cy="4842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079"/>
                </a:lnSpc>
                <a:spcBef>
                  <a:spcPct val="0"/>
                </a:spcBef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07515"/>
              <a:ext cx="8265562" cy="654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巖昀叡</a:t>
              </a:r>
            </a:p>
          </p:txBody>
        </p:sp>
        <p:sp>
          <p:nvSpPr>
            <p:cNvPr name="AutoShape 15" id="15"/>
            <p:cNvSpPr/>
            <p:nvPr/>
          </p:nvSpPr>
          <p:spPr>
            <a:xfrm>
              <a:off x="0" y="12700"/>
              <a:ext cx="8265562" cy="0"/>
            </a:xfrm>
            <a:prstGeom prst="line">
              <a:avLst/>
            </a:prstGeom>
            <a:ln cap="flat" w="25400">
              <a:solidFill>
                <a:srgbClr val="FA643F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317597" y="9229725"/>
            <a:ext cx="15652806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558121" y="1873138"/>
            <a:ext cx="15171758" cy="7040786"/>
          </a:xfrm>
          <a:custGeom>
            <a:avLst/>
            <a:gdLst/>
            <a:ahLst/>
            <a:cxnLst/>
            <a:rect r="r" b="b" t="t" l="l"/>
            <a:pathLst>
              <a:path h="7040786" w="15171758">
                <a:moveTo>
                  <a:pt x="0" y="0"/>
                </a:moveTo>
                <a:lnTo>
                  <a:pt x="15171758" y="0"/>
                </a:lnTo>
                <a:lnTo>
                  <a:pt x="15171758" y="7040786"/>
                </a:lnTo>
                <a:lnTo>
                  <a:pt x="0" y="70407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509587"/>
            <a:ext cx="7826403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BigQuery架構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17597" y="5478500"/>
            <a:ext cx="4523384" cy="3765513"/>
            <a:chOff x="0" y="0"/>
            <a:chExt cx="700791" cy="5833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00791" cy="583376"/>
            </a:xfrm>
            <a:custGeom>
              <a:avLst/>
              <a:gdLst/>
              <a:ahLst/>
              <a:cxnLst/>
              <a:rect r="r" b="b" t="t" l="l"/>
              <a:pathLst>
                <a:path h="583376" w="700791">
                  <a:moveTo>
                    <a:pt x="0" y="0"/>
                  </a:moveTo>
                  <a:lnTo>
                    <a:pt x="700791" y="0"/>
                  </a:lnTo>
                  <a:lnTo>
                    <a:pt x="700791" y="583376"/>
                  </a:lnTo>
                  <a:lnTo>
                    <a:pt x="0" y="583376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700791" cy="6310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第 1 階段</a:t>
              </a:r>
            </a:p>
            <a:p>
              <a:pPr algn="ctr">
                <a:lnSpc>
                  <a:spcPts val="3499"/>
                </a:lnSpc>
              </a:pP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創立CDR(發布商）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882308" y="4644112"/>
            <a:ext cx="4523384" cy="4599901"/>
            <a:chOff x="0" y="0"/>
            <a:chExt cx="700791" cy="71264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00791" cy="712645"/>
            </a:xfrm>
            <a:custGeom>
              <a:avLst/>
              <a:gdLst/>
              <a:ahLst/>
              <a:cxnLst/>
              <a:rect r="r" b="b" t="t" l="l"/>
              <a:pathLst>
                <a:path h="712645" w="700791">
                  <a:moveTo>
                    <a:pt x="0" y="0"/>
                  </a:moveTo>
                  <a:lnTo>
                    <a:pt x="700791" y="0"/>
                  </a:lnTo>
                  <a:lnTo>
                    <a:pt x="700791" y="712645"/>
                  </a:lnTo>
                  <a:lnTo>
                    <a:pt x="0" y="712645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700791" cy="7602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第 2 階段</a:t>
              </a:r>
            </a:p>
            <a:p>
              <a:pPr algn="ctr">
                <a:lnSpc>
                  <a:spcPts val="3499"/>
                </a:lnSpc>
              </a:pP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將數據添加至CDR(發布商）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447019" y="3900469"/>
            <a:ext cx="4523384" cy="5343544"/>
            <a:chOff x="0" y="0"/>
            <a:chExt cx="700791" cy="82785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00791" cy="827855"/>
            </a:xfrm>
            <a:custGeom>
              <a:avLst/>
              <a:gdLst/>
              <a:ahLst/>
              <a:cxnLst/>
              <a:rect r="r" b="b" t="t" l="l"/>
              <a:pathLst>
                <a:path h="827855" w="700791">
                  <a:moveTo>
                    <a:pt x="0" y="0"/>
                  </a:moveTo>
                  <a:lnTo>
                    <a:pt x="700791" y="0"/>
                  </a:lnTo>
                  <a:lnTo>
                    <a:pt x="700791" y="827855"/>
                  </a:lnTo>
                  <a:lnTo>
                    <a:pt x="0" y="827855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700791" cy="875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第 3 階段</a:t>
              </a:r>
            </a:p>
            <a:p>
              <a:pPr algn="ctr">
                <a:lnSpc>
                  <a:spcPts val="3499"/>
                </a:lnSpc>
              </a:pPr>
            </a:p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訂閱CDR(廣告主）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17597" y="1041568"/>
            <a:ext cx="8095492" cy="1764119"/>
            <a:chOff x="0" y="0"/>
            <a:chExt cx="10793989" cy="2352159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951984"/>
              <a:ext cx="10793989" cy="1400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sz="6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實例場景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9050"/>
              <a:ext cx="1061604" cy="4804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49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 rot="2091">
            <a:off x="1317590" y="9234488"/>
            <a:ext cx="15652809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9525" y="0"/>
            <a:ext cx="6658959" cy="10287000"/>
          </a:xfrm>
          <a:prstGeom prst="rect">
            <a:avLst/>
          </a:prstGeom>
          <a:solidFill>
            <a:srgbClr val="F1F1F1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51881" y="1745069"/>
            <a:ext cx="4638738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創立CDR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59041" y="3754452"/>
            <a:ext cx="11528959" cy="2778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6232" indent="-328116" lvl="1">
              <a:lnSpc>
                <a:spcPts val="3647"/>
              </a:lnSpc>
              <a:buFont typeface="Arial"/>
              <a:buChar char="•"/>
            </a:pPr>
            <a:r>
              <a:rPr lang="en-US" sz="303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發布商組織中的CDR所有者在其 BigQuery 項目中啟用 </a:t>
            </a:r>
          </a:p>
          <a:p>
            <a:pPr algn="l">
              <a:lnSpc>
                <a:spcPts val="3647"/>
              </a:lnSpc>
            </a:pPr>
            <a:r>
              <a:rPr lang="en-US" sz="303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Analytics Hub API，並將用戶 A 指定為CDR owner。</a:t>
            </a:r>
          </a:p>
          <a:p>
            <a:pPr algn="l" marL="656232" indent="-328116" lvl="1">
              <a:lnSpc>
                <a:spcPts val="3647"/>
              </a:lnSpc>
              <a:buFont typeface="Arial"/>
              <a:buChar char="•"/>
            </a:pPr>
            <a:r>
              <a:rPr lang="en-US" sz="303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用戶 A 創建一個名為「Campaign Analysis」的CDR，並分配以下權限：</a:t>
            </a:r>
          </a:p>
          <a:p>
            <a:pPr algn="l" marL="1312465" indent="-437488" lvl="2">
              <a:lnSpc>
                <a:spcPts val="3647"/>
              </a:lnSpc>
              <a:buAutoNum type="alphaLcPeriod" startAt="1"/>
            </a:pPr>
            <a:r>
              <a:rPr lang="en-US" sz="303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Data contributor</a:t>
            </a:r>
            <a:r>
              <a:rPr lang="en-US" sz="303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：用戶 B，發布商組織中的數據工程師。</a:t>
            </a:r>
          </a:p>
          <a:p>
            <a:pPr algn="l" marL="1312465" indent="-437488" lvl="2">
              <a:lnSpc>
                <a:spcPts val="3647"/>
              </a:lnSpc>
              <a:buAutoNum type="alphaLcPeriod" startAt="1"/>
            </a:pPr>
            <a:r>
              <a:rPr lang="en-US" sz="303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Subscriber</a:t>
            </a:r>
            <a:r>
              <a:rPr lang="en-US" sz="303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：用戶 C，廣告主組織中的營銷分析師。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9525" y="0"/>
            <a:ext cx="6658959" cy="10287000"/>
          </a:xfrm>
          <a:prstGeom prst="rect">
            <a:avLst/>
          </a:prstGeom>
          <a:solidFill>
            <a:srgbClr val="F1F1F1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51881" y="1745069"/>
            <a:ext cx="4638738" cy="2105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將數據添加至CDR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417294" y="3754452"/>
            <a:ext cx="11528959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6232" indent="-328116" lvl="1">
              <a:lnSpc>
                <a:spcPts val="3647"/>
              </a:lnSpc>
              <a:buFont typeface="Arial"/>
              <a:buChar char="•"/>
            </a:pPr>
            <a:r>
              <a:rPr lang="en-US" sz="303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用戶 B 在CDR中創建一個名為「Publisher Conversion Data」的新清單。在清單創建的過程中，會創建包含新分析規則。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9525" y="0"/>
            <a:ext cx="6658959" cy="10287000"/>
          </a:xfrm>
          <a:prstGeom prst="rect">
            <a:avLst/>
          </a:prstGeom>
          <a:solidFill>
            <a:srgbClr val="F1F1F1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51881" y="1745069"/>
            <a:ext cx="4638738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訂閱CDR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59041" y="3744927"/>
            <a:ext cx="11528959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用戶 C 訂閱CDR，以便為CDR中的所有清單（包括「Publisher Conversion Data」清單）創建關聯數據集。</a:t>
            </a:r>
          </a:p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用戶 C 現在可以運行聚合查詢，，來衡量廣告系列的效果。</a:t>
            </a:r>
          </a:p>
          <a:p>
            <a:pPr algn="l">
              <a:lnSpc>
                <a:spcPts val="3647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35681" y="8741424"/>
            <a:ext cx="2926384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u="none">
                <a:solidFill>
                  <a:srgbClr val="FFFFFF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返回議程頁面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641504" y="1996021"/>
            <a:ext cx="13004991" cy="5851447"/>
            <a:chOff x="0" y="0"/>
            <a:chExt cx="17339988" cy="780193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17339988" cy="2019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1999"/>
                </a:lnSpc>
                <a:spcBef>
                  <a:spcPct val="0"/>
                </a:spcBef>
              </a:pPr>
              <a:r>
                <a:rPr lang="en-US" sz="9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intro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854539"/>
              <a:ext cx="17339988" cy="45296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1079501" indent="-539750" lvl="1">
                <a:lnSpc>
                  <a:spcPts val="7000"/>
                </a:lnSpc>
                <a:buFont typeface="Arial"/>
                <a:buChar char="•"/>
              </a:pPr>
              <a:r>
                <a:rPr lang="en-US" sz="5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Cookies的淘汰</a:t>
              </a:r>
            </a:p>
            <a:p>
              <a:pPr algn="just" marL="1079501" indent="-539750" lvl="1">
                <a:lnSpc>
                  <a:spcPts val="7000"/>
                </a:lnSpc>
                <a:buFont typeface="Arial"/>
                <a:buChar char="•"/>
              </a:pPr>
              <a:r>
                <a:rPr lang="en-US" sz="5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什麼是DCR</a:t>
              </a:r>
            </a:p>
            <a:p>
              <a:pPr algn="just" marL="1079501" indent="-539750" lvl="1">
                <a:lnSpc>
                  <a:spcPts val="7000"/>
                </a:lnSpc>
                <a:buFont typeface="Arial"/>
                <a:buChar char="•"/>
              </a:pPr>
              <a:r>
                <a:rPr lang="en-US" sz="5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DCR能解決什麼問題</a:t>
              </a:r>
            </a:p>
            <a:p>
              <a:pPr algn="just">
                <a:lnSpc>
                  <a:spcPts val="6217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50166" y="1850753"/>
            <a:ext cx="1546686" cy="1546686"/>
            <a:chOff x="0" y="0"/>
            <a:chExt cx="2062248" cy="2062248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062248" cy="2062248"/>
              <a:chOff x="0" y="0"/>
              <a:chExt cx="6350000" cy="63500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1F1F1"/>
              </a:solidFill>
            </p:spPr>
          </p:sp>
        </p:grpSp>
        <p:sp>
          <p:nvSpPr>
            <p:cNvPr name="Freeform 5" id="5"/>
            <p:cNvSpPr/>
            <p:nvPr/>
          </p:nvSpPr>
          <p:spPr>
            <a:xfrm flipH="false" flipV="false" rot="0">
              <a:off x="502450" y="367264"/>
              <a:ext cx="1057348" cy="1327720"/>
            </a:xfrm>
            <a:custGeom>
              <a:avLst/>
              <a:gdLst/>
              <a:ahLst/>
              <a:cxnLst/>
              <a:rect r="r" b="b" t="t" l="l"/>
              <a:pathLst>
                <a:path h="1327720" w="1057348">
                  <a:moveTo>
                    <a:pt x="0" y="0"/>
                  </a:moveTo>
                  <a:lnTo>
                    <a:pt x="1057348" y="0"/>
                  </a:lnTo>
                  <a:lnTo>
                    <a:pt x="1057348" y="1327720"/>
                  </a:lnTo>
                  <a:lnTo>
                    <a:pt x="0" y="13277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9850166" y="6889561"/>
            <a:ext cx="1546686" cy="1546686"/>
            <a:chOff x="0" y="0"/>
            <a:chExt cx="2062248" cy="2062248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2062248" cy="2062248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1F1F1"/>
              </a:solidFill>
            </p:spPr>
          </p:sp>
        </p:grpSp>
        <p:sp>
          <p:nvSpPr>
            <p:cNvPr name="Freeform 9" id="9"/>
            <p:cNvSpPr/>
            <p:nvPr/>
          </p:nvSpPr>
          <p:spPr>
            <a:xfrm flipH="false" flipV="false" rot="0">
              <a:off x="349711" y="526878"/>
              <a:ext cx="1362827" cy="1008492"/>
            </a:xfrm>
            <a:custGeom>
              <a:avLst/>
              <a:gdLst/>
              <a:ahLst/>
              <a:cxnLst/>
              <a:rect r="r" b="b" t="t" l="l"/>
              <a:pathLst>
                <a:path h="1008492" w="1362827">
                  <a:moveTo>
                    <a:pt x="0" y="0"/>
                  </a:moveTo>
                  <a:lnTo>
                    <a:pt x="1362826" y="0"/>
                  </a:lnTo>
                  <a:lnTo>
                    <a:pt x="1362826" y="1008492"/>
                  </a:lnTo>
                  <a:lnTo>
                    <a:pt x="0" y="10084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850166" y="4370157"/>
            <a:ext cx="1546686" cy="1546686"/>
            <a:chOff x="0" y="0"/>
            <a:chExt cx="2062248" cy="2062248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2062248" cy="2062248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F1F1F1"/>
              </a:solidFill>
            </p:spPr>
          </p:sp>
        </p:grpSp>
        <p:sp>
          <p:nvSpPr>
            <p:cNvPr name="Freeform 13" id="13"/>
            <p:cNvSpPr/>
            <p:nvPr/>
          </p:nvSpPr>
          <p:spPr>
            <a:xfrm flipH="false" flipV="false" rot="0">
              <a:off x="437523" y="439682"/>
              <a:ext cx="1187201" cy="1182884"/>
            </a:xfrm>
            <a:custGeom>
              <a:avLst/>
              <a:gdLst/>
              <a:ahLst/>
              <a:cxnLst/>
              <a:rect r="r" b="b" t="t" l="l"/>
              <a:pathLst>
                <a:path h="1182884" w="1187201">
                  <a:moveTo>
                    <a:pt x="0" y="0"/>
                  </a:moveTo>
                  <a:lnTo>
                    <a:pt x="1187201" y="0"/>
                  </a:lnTo>
                  <a:lnTo>
                    <a:pt x="1187201" y="1182884"/>
                  </a:lnTo>
                  <a:lnTo>
                    <a:pt x="0" y="11828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295933" y="4576804"/>
            <a:ext cx="3086100" cy="308610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廣告主＋媒體隱私資料丟入DCR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3382033" y="4576804"/>
            <a:ext cx="3086100" cy="308610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DCR取資料交集找共同受眾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468133" y="4576804"/>
            <a:ext cx="3086100" cy="3086100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gradFill rotWithShape="true">
              <a:gsLst>
                <a:gs pos="0">
                  <a:srgbClr val="FF3131">
                    <a:alpha val="100000"/>
                  </a:srgbClr>
                </a:gs>
                <a:gs pos="100000">
                  <a:srgbClr val="FF914D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165100"/>
              <a:ext cx="7112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移除機敏資料後會出做廣告使用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438935" y="2437724"/>
            <a:ext cx="6380431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什麼是DCR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091294" y="2328821"/>
            <a:ext cx="398639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IAB Tech Lab規範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091294" y="4848225"/>
            <a:ext cx="3986393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Google BigQuery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091294" y="6834229"/>
            <a:ext cx="5353382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多方在不移動或暴露底層數據的情況下，共享和分析數據資產的過程。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30897" y="1960044"/>
            <a:ext cx="6830913" cy="2646508"/>
            <a:chOff x="0" y="0"/>
            <a:chExt cx="9107884" cy="352867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248218"/>
              <a:ext cx="9107884" cy="12804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在保護第一方資料的情況下做數據清理</a:t>
              </a:r>
            </a:p>
            <a:p>
              <a:pPr algn="l">
                <a:lnSpc>
                  <a:spcPts val="3597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49925"/>
              <a:ext cx="9107884" cy="6920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15"/>
                </a:lnSpc>
              </a:pPr>
              <a:r>
                <a:rPr lang="en-US" sz="3153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中立的第三方</a:t>
              </a:r>
            </a:p>
          </p:txBody>
        </p:sp>
        <p:sp>
          <p:nvSpPr>
            <p:cNvPr name="AutoShape 5" id="5"/>
            <p:cNvSpPr/>
            <p:nvPr/>
          </p:nvSpPr>
          <p:spPr>
            <a:xfrm>
              <a:off x="0" y="1781981"/>
              <a:ext cx="9107884" cy="0"/>
            </a:xfrm>
            <a:prstGeom prst="line">
              <a:avLst/>
            </a:prstGeom>
            <a:ln cap="flat" w="29669">
              <a:solidFill>
                <a:srgbClr val="FA643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8830897" y="6268544"/>
            <a:ext cx="6830913" cy="3241180"/>
            <a:chOff x="0" y="0"/>
            <a:chExt cx="9107884" cy="4321574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232424"/>
              <a:ext cx="9107884" cy="2089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把這一個保護資料的工作，放到多邊資料結合比對後，在匯出的過程時才移除掉個資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49925"/>
              <a:ext cx="9107884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000000"/>
                  </a:solidFill>
                  <a:latin typeface="Noto Sans T Chinese Bold"/>
                  <a:ea typeface="Noto Sans T Chinese Bold"/>
                  <a:cs typeface="Noto Sans T Chinese Bold"/>
                  <a:sym typeface="Noto Sans T Chinese Bold"/>
                </a:rPr>
                <a:t>與Unified 2.0比較</a:t>
              </a:r>
            </a:p>
          </p:txBody>
        </p:sp>
        <p:sp>
          <p:nvSpPr>
            <p:cNvPr name="AutoShape 9" id="9"/>
            <p:cNvSpPr/>
            <p:nvPr/>
          </p:nvSpPr>
          <p:spPr>
            <a:xfrm>
              <a:off x="0" y="1756662"/>
              <a:ext cx="9107884" cy="0"/>
            </a:xfrm>
            <a:prstGeom prst="line">
              <a:avLst/>
            </a:prstGeom>
            <a:ln cap="flat" w="29669">
              <a:solidFill>
                <a:srgbClr val="FA643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2474554" y="3567113"/>
            <a:ext cx="4213617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DCR可以解決的事</a:t>
            </a:r>
          </a:p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3847256"/>
          </a:xfrm>
          <a:prstGeom prst="rect">
            <a:avLst/>
          </a:prstGeom>
          <a:solidFill>
            <a:srgbClr val="F1F1F1"/>
          </a:solid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317597" y="4939827"/>
          <a:ext cx="15633756" cy="5181600"/>
        </p:xfrm>
        <a:graphic>
          <a:graphicData uri="http://schemas.openxmlformats.org/drawingml/2006/table">
            <a:tbl>
              <a:tblPr/>
              <a:tblGrid>
                <a:gridCol w="7816878"/>
                <a:gridCol w="7816878"/>
              </a:tblGrid>
              <a:tr h="15678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FFFF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應用場景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FFFF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DCR角色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</a:tr>
              <a:tr h="3613736">
                <a:tc>
                  <a:txBody>
                    <a:bodyPr anchor="t" rtlCol="false"/>
                    <a:lstStyle/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Campaign planning and audience insight</a:t>
                      </a:r>
                      <a:endParaRPr lang="en-US" sz="1100"/>
                    </a:p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Measurement and attribution</a:t>
                      </a:r>
                    </a:p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Activation</a:t>
                      </a:r>
                    </a:p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Retail and consumer packaged goods(CPG)</a:t>
                      </a:r>
                    </a:p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Financial services</a:t>
                      </a:r>
                    </a:p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Healthcare</a:t>
                      </a:r>
                    </a:p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Supply chain, logistics and transportation</a:t>
                      </a:r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Data clean room owner</a:t>
                      </a:r>
                      <a:endParaRPr lang="en-US" sz="1100"/>
                    </a:p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Data contributor</a:t>
                      </a:r>
                    </a:p>
                    <a:p>
                      <a:pPr algn="l" marL="474979" indent="-237490" lvl="1">
                        <a:lnSpc>
                          <a:spcPts val="3079"/>
                        </a:lnSpc>
                        <a:buFont typeface="Arial"/>
                        <a:buChar char="•"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Subscriber</a:t>
                      </a:r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317597" y="1757938"/>
            <a:ext cx="619793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BigQuery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7163313" y="1041568"/>
          <a:ext cx="7922747" cy="8204032"/>
        </p:xfrm>
        <a:graphic>
          <a:graphicData uri="http://schemas.openxmlformats.org/drawingml/2006/table">
            <a:tbl>
              <a:tblPr/>
              <a:tblGrid>
                <a:gridCol w="3961373"/>
                <a:gridCol w="3961373"/>
              </a:tblGrid>
              <a:tr h="13412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定性方法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Subscriber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</a:tr>
              <a:tr h="6862825">
                <a:tc>
                  <a:txBody>
                    <a:bodyPr anchor="t" rtlCol="false"/>
                    <a:lstStyle/>
                    <a:p>
                      <a:pPr algn="l"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647700" indent="-323850" lvl="1">
                        <a:lnSpc>
                          <a:spcPts val="42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訂閱數據淨室中發布數據的用戶，對數據運行查詢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3201940" y="1054268"/>
          <a:ext cx="7922747" cy="8204032"/>
        </p:xfrm>
        <a:graphic>
          <a:graphicData uri="http://schemas.openxmlformats.org/drawingml/2006/table">
            <a:tbl>
              <a:tblPr/>
              <a:tblGrid>
                <a:gridCol w="3961373"/>
                <a:gridCol w="3961373"/>
              </a:tblGrid>
              <a:tr h="13412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CDR owner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Data contributor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643F"/>
                    </a:solidFill>
                  </a:tcPr>
                </a:tc>
              </a:tr>
              <a:tr h="6862825">
                <a:tc>
                  <a:txBody>
                    <a:bodyPr anchor="t" rtlCol="false"/>
                    <a:lstStyle/>
                    <a:p>
                      <a:pPr algn="l" marL="647700" indent="-323850" lvl="1">
                        <a:lnSpc>
                          <a:spcPts val="42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管理數據淨室的權限、可見性和成員資格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647700" indent="-323850" lvl="1">
                        <a:lnSpc>
                          <a:spcPts val="42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將數據發布到數據淨室的用戶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658959" cy="10287000"/>
          </a:xfrm>
          <a:prstGeom prst="rect">
            <a:avLst/>
          </a:prstGeom>
          <a:solidFill>
            <a:srgbClr val="F1F1F1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51881" y="1745069"/>
            <a:ext cx="5138215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CDR owner 工作</a:t>
            </a:r>
          </a:p>
          <a:p>
            <a:pPr algn="l">
              <a:lnSpc>
                <a:spcPts val="8399"/>
              </a:lnSpc>
            </a:pPr>
          </a:p>
        </p:txBody>
      </p:sp>
      <p:sp>
        <p:nvSpPr>
          <p:cNvPr name="AutoShape 4" id="4"/>
          <p:cNvSpPr/>
          <p:nvPr/>
        </p:nvSpPr>
        <p:spPr>
          <a:xfrm>
            <a:off x="7911726" y="2396014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7911726" y="4876800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7911726" y="3636407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7911726" y="7624286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7911726" y="1632942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創建CDR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11726" y="4113728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搧出CDR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11726" y="2873335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更新CDR屬性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911726" y="6594515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管理Subscriber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11726" y="8101608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共享CDR</a:t>
            </a:r>
          </a:p>
        </p:txBody>
      </p:sp>
      <p:sp>
        <p:nvSpPr>
          <p:cNvPr name="AutoShape 13" id="13"/>
          <p:cNvSpPr/>
          <p:nvPr/>
        </p:nvSpPr>
        <p:spPr>
          <a:xfrm>
            <a:off x="7911726" y="6117193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7911726" y="5354122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管理Data contributor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658959" cy="10287000"/>
          </a:xfrm>
          <a:prstGeom prst="rect">
            <a:avLst/>
          </a:prstGeom>
          <a:solidFill>
            <a:srgbClr val="F1F1F1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51881" y="1745069"/>
            <a:ext cx="5607078" cy="421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Data contributor 工作</a:t>
            </a:r>
          </a:p>
          <a:p>
            <a:pPr algn="l">
              <a:lnSpc>
                <a:spcPts val="8399"/>
              </a:lnSpc>
            </a:pPr>
          </a:p>
        </p:txBody>
      </p:sp>
      <p:sp>
        <p:nvSpPr>
          <p:cNvPr name="AutoShape 4" id="4"/>
          <p:cNvSpPr/>
          <p:nvPr/>
        </p:nvSpPr>
        <p:spPr>
          <a:xfrm>
            <a:off x="7911726" y="2396014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7911726" y="4876800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7911726" y="3636407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7911726" y="7624286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7911726" y="1632942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透過創建清單將數據添加至CDR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11726" y="4113728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刪除清單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11726" y="2873335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更新清單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911726" y="6594515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監控清單</a:t>
            </a:r>
          </a:p>
        </p:txBody>
      </p:sp>
      <p:sp>
        <p:nvSpPr>
          <p:cNvPr name="AutoShape 12" id="12"/>
          <p:cNvSpPr/>
          <p:nvPr/>
        </p:nvSpPr>
        <p:spPr>
          <a:xfrm>
            <a:off x="7911726" y="6117193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7911726" y="5354122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共用CDR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6658959" cy="10287000"/>
          </a:xfrm>
          <a:prstGeom prst="rect">
            <a:avLst/>
          </a:prstGeom>
          <a:solidFill>
            <a:srgbClr val="F1F1F1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51881" y="1745069"/>
            <a:ext cx="5269656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000000"/>
                </a:solidFill>
                <a:latin typeface="Noto Sans T Chinese Bold"/>
                <a:ea typeface="Noto Sans T Chinese Bold"/>
                <a:cs typeface="Noto Sans T Chinese Bold"/>
                <a:sym typeface="Noto Sans T Chinese Bold"/>
              </a:rPr>
              <a:t>Subscriber 工作</a:t>
            </a:r>
          </a:p>
          <a:p>
            <a:pPr algn="l">
              <a:lnSpc>
                <a:spcPts val="8399"/>
              </a:lnSpc>
            </a:pPr>
          </a:p>
        </p:txBody>
      </p:sp>
      <p:sp>
        <p:nvSpPr>
          <p:cNvPr name="AutoShape 4" id="4"/>
          <p:cNvSpPr/>
          <p:nvPr/>
        </p:nvSpPr>
        <p:spPr>
          <a:xfrm>
            <a:off x="7911726" y="2396014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7911726" y="3636407"/>
            <a:ext cx="8588043" cy="0"/>
          </a:xfrm>
          <a:prstGeom prst="line">
            <a:avLst/>
          </a:prstGeom>
          <a:ln cap="flat" w="19050">
            <a:solidFill>
              <a:srgbClr val="FA643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7911726" y="1632942"/>
            <a:ext cx="8588043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訂閱CDR會在訂閱者的專案中創建關聯數據集。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11726" y="2873335"/>
            <a:ext cx="10376274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無法訂閱數據淨室中的特定清單。 只能訂閱數據淨室本身。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DAGKA4gICuk</dc:identifier>
  <dcterms:modified xsi:type="dcterms:W3CDTF">2011-08-01T06:04:30Z</dcterms:modified>
  <cp:revision>1</cp:revision>
  <dc:title>google clean data rooms</dc:title>
</cp:coreProperties>
</file>

<file path=docProps/thumbnail.jpeg>
</file>